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14"/>
  </p:notesMasterIdLst>
  <p:handoutMasterIdLst>
    <p:handoutMasterId r:id="rId15"/>
  </p:handoutMasterIdLst>
  <p:sldIdLst>
    <p:sldId id="257" r:id="rId3"/>
    <p:sldId id="261" r:id="rId4"/>
    <p:sldId id="271" r:id="rId5"/>
    <p:sldId id="259" r:id="rId6"/>
    <p:sldId id="265" r:id="rId7"/>
    <p:sldId id="264" r:id="rId8"/>
    <p:sldId id="272" r:id="rId9"/>
    <p:sldId id="266" r:id="rId10"/>
    <p:sldId id="269" r:id="rId11"/>
    <p:sldId id="274" r:id="rId12"/>
    <p:sldId id="273" r:id="rId13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6C2"/>
    <a:srgbClr val="464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CBFEC9-62CE-44DA-BE25-ABB443BC65C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F01DA2C-F937-4958-AD68-37C82772F82C}">
      <dgm:prSet phldrT="[Text]" custT="1"/>
      <dgm:spPr/>
      <dgm:t>
        <a:bodyPr/>
        <a:lstStyle/>
        <a:p>
          <a:r>
            <a:rPr lang="en-GB" sz="1500" dirty="0" smtClean="0">
              <a:solidFill>
                <a:schemeClr val="bg2"/>
              </a:solidFill>
            </a:rPr>
            <a:t>Project Launch</a:t>
          </a:r>
        </a:p>
        <a:p>
          <a:r>
            <a:rPr lang="en-GB" sz="1600" dirty="0" err="1" smtClean="0">
              <a:solidFill>
                <a:schemeClr val="accent2"/>
              </a:solidFill>
            </a:rPr>
            <a:t>TermCoord</a:t>
          </a:r>
          <a:r>
            <a:rPr lang="en-GB" sz="1600" dirty="0" smtClean="0">
              <a:solidFill>
                <a:schemeClr val="accent2"/>
              </a:solidFill>
            </a:rPr>
            <a:t> and Steering Committee</a:t>
          </a:r>
          <a:endParaRPr lang="en-GB" sz="1600" dirty="0">
            <a:solidFill>
              <a:schemeClr val="accent2"/>
            </a:solidFill>
          </a:endParaRPr>
        </a:p>
      </dgm:t>
    </dgm:pt>
    <dgm:pt modelId="{3A3E0C64-DE4B-402F-86B0-D7A98AE88C8F}" type="parTrans" cxnId="{2CB1AA4C-8071-4E89-8D4C-E5FB980BF4A9}">
      <dgm:prSet/>
      <dgm:spPr/>
      <dgm:t>
        <a:bodyPr/>
        <a:lstStyle/>
        <a:p>
          <a:endParaRPr lang="en-GB"/>
        </a:p>
      </dgm:t>
    </dgm:pt>
    <dgm:pt modelId="{F1729227-4567-4EDF-9177-A2E3F54D8AAA}" type="sibTrans" cxnId="{2CB1AA4C-8071-4E89-8D4C-E5FB980BF4A9}">
      <dgm:prSet/>
      <dgm:spPr/>
      <dgm:t>
        <a:bodyPr/>
        <a:lstStyle/>
        <a:p>
          <a:endParaRPr lang="en-GB"/>
        </a:p>
      </dgm:t>
    </dgm:pt>
    <dgm:pt modelId="{955894F3-E63B-4CC0-807B-6F9B4CAE24A5}">
      <dgm:prSet phldrT="[Text]" custT="1"/>
      <dgm:spPr/>
      <dgm:t>
        <a:bodyPr/>
        <a:lstStyle/>
        <a:p>
          <a:pPr>
            <a:spcAft>
              <a:spcPts val="672"/>
            </a:spcAft>
          </a:pPr>
          <a:r>
            <a:rPr lang="en-GB" sz="1400" dirty="0" smtClean="0">
              <a:solidFill>
                <a:schemeClr val="bg2"/>
              </a:solidFill>
            </a:rPr>
            <a:t>Term Extraction from Corpora in source language</a:t>
          </a:r>
        </a:p>
        <a:p>
          <a:pPr>
            <a:spcAft>
              <a:spcPts val="672"/>
            </a:spcAft>
          </a:pPr>
          <a:r>
            <a:rPr lang="en-GB" sz="1500" dirty="0" smtClean="0">
              <a:solidFill>
                <a:schemeClr val="accent2"/>
              </a:solidFill>
            </a:rPr>
            <a:t>University or </a:t>
          </a:r>
          <a:r>
            <a:rPr lang="en-GB" sz="1500" dirty="0" err="1" smtClean="0">
              <a:solidFill>
                <a:schemeClr val="accent2"/>
              </a:solidFill>
            </a:rPr>
            <a:t>TermCoord</a:t>
          </a:r>
          <a:endParaRPr lang="en-GB" sz="1500" dirty="0">
            <a:solidFill>
              <a:schemeClr val="accent2"/>
            </a:solidFill>
          </a:endParaRPr>
        </a:p>
      </dgm:t>
    </dgm:pt>
    <dgm:pt modelId="{796E1215-D80B-4CAB-9E0A-E18DA71E1E35}" type="parTrans" cxnId="{15548AD1-18E8-4867-8E0D-EBC1A24BF607}">
      <dgm:prSet/>
      <dgm:spPr/>
      <dgm:t>
        <a:bodyPr/>
        <a:lstStyle/>
        <a:p>
          <a:endParaRPr lang="en-GB"/>
        </a:p>
      </dgm:t>
    </dgm:pt>
    <dgm:pt modelId="{35CA4181-0E40-4978-AD30-E213675A94E1}" type="sibTrans" cxnId="{15548AD1-18E8-4867-8E0D-EBC1A24BF607}">
      <dgm:prSet/>
      <dgm:spPr/>
      <dgm:t>
        <a:bodyPr/>
        <a:lstStyle/>
        <a:p>
          <a:endParaRPr lang="en-GB"/>
        </a:p>
      </dgm:t>
    </dgm:pt>
    <dgm:pt modelId="{A693A70C-2CA7-459A-8609-81751CEB4813}">
      <dgm:prSet phldrT="[Text]"/>
      <dgm:spPr/>
      <dgm:t>
        <a:bodyPr/>
        <a:lstStyle/>
        <a:p>
          <a:r>
            <a:rPr lang="en-GB" dirty="0" smtClean="0">
              <a:solidFill>
                <a:schemeClr val="bg2"/>
              </a:solidFill>
            </a:rPr>
            <a:t>Research for equivalents in various target languages</a:t>
          </a:r>
        </a:p>
        <a:p>
          <a:r>
            <a:rPr lang="en-GB" dirty="0" smtClean="0">
              <a:solidFill>
                <a:schemeClr val="accent2"/>
              </a:solidFill>
            </a:rPr>
            <a:t>University </a:t>
          </a:r>
          <a:endParaRPr lang="en-GB" dirty="0">
            <a:solidFill>
              <a:schemeClr val="accent2"/>
            </a:solidFill>
          </a:endParaRPr>
        </a:p>
      </dgm:t>
    </dgm:pt>
    <dgm:pt modelId="{8713E6BC-7DEC-4F39-A886-B2F3EFBE4166}" type="parTrans" cxnId="{455035C6-A520-407D-BC86-2DC117E26FC1}">
      <dgm:prSet/>
      <dgm:spPr/>
      <dgm:t>
        <a:bodyPr/>
        <a:lstStyle/>
        <a:p>
          <a:endParaRPr lang="en-GB"/>
        </a:p>
      </dgm:t>
    </dgm:pt>
    <dgm:pt modelId="{1766A491-4FC5-4740-A31D-C93C4B29BFC5}" type="sibTrans" cxnId="{455035C6-A520-407D-BC86-2DC117E26FC1}">
      <dgm:prSet/>
      <dgm:spPr/>
      <dgm:t>
        <a:bodyPr/>
        <a:lstStyle/>
        <a:p>
          <a:endParaRPr lang="en-GB"/>
        </a:p>
      </dgm:t>
    </dgm:pt>
    <dgm:pt modelId="{EDFA0302-3295-433A-8708-3FEACB912F36}">
      <dgm:prSet phldrT="[Text]"/>
      <dgm:spPr/>
      <dgm:t>
        <a:bodyPr/>
        <a:lstStyle/>
        <a:p>
          <a:r>
            <a:rPr lang="en-GB" dirty="0" smtClean="0">
              <a:solidFill>
                <a:schemeClr val="bg2"/>
              </a:solidFill>
            </a:rPr>
            <a:t>Revision and validation of terms</a:t>
          </a:r>
        </a:p>
        <a:p>
          <a:r>
            <a:rPr lang="en-GB" dirty="0" smtClean="0">
              <a:solidFill>
                <a:schemeClr val="accent2"/>
              </a:solidFill>
            </a:rPr>
            <a:t>Experts of the partner organisations </a:t>
          </a:r>
          <a:endParaRPr lang="en-GB" dirty="0">
            <a:solidFill>
              <a:schemeClr val="accent2"/>
            </a:solidFill>
          </a:endParaRPr>
        </a:p>
      </dgm:t>
    </dgm:pt>
    <dgm:pt modelId="{40C3F780-A6CB-4E43-AF11-D1691ED083D6}" type="parTrans" cxnId="{FBB76233-22ED-4FB8-88E1-4EA7A74B9CAC}">
      <dgm:prSet/>
      <dgm:spPr/>
      <dgm:t>
        <a:bodyPr/>
        <a:lstStyle/>
        <a:p>
          <a:endParaRPr lang="en-GB"/>
        </a:p>
      </dgm:t>
    </dgm:pt>
    <dgm:pt modelId="{F3315DD2-C2A3-489B-9EB9-25274F7CF2AF}" type="sibTrans" cxnId="{FBB76233-22ED-4FB8-88E1-4EA7A74B9CAC}">
      <dgm:prSet/>
      <dgm:spPr/>
      <dgm:t>
        <a:bodyPr/>
        <a:lstStyle/>
        <a:p>
          <a:endParaRPr lang="en-GB"/>
        </a:p>
      </dgm:t>
    </dgm:pt>
    <dgm:pt modelId="{3AB5C973-60B9-4EA2-BF29-A7DA761A0B71}" type="pres">
      <dgm:prSet presAssocID="{90CBFEC9-62CE-44DA-BE25-ABB443BC65C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E855620-A989-4B2F-9A50-EE0903832033}" type="pres">
      <dgm:prSet presAssocID="{BF01DA2C-F937-4958-AD68-37C82772F82C}" presName="node" presStyleLbl="node1" presStyleIdx="0" presStyleCnt="4" custScaleX="116562" custScaleY="1093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E3328E-6986-4B5C-BF81-918CDEEA0D68}" type="pres">
      <dgm:prSet presAssocID="{F1729227-4567-4EDF-9177-A2E3F54D8AAA}" presName="sibTrans" presStyleLbl="sibTrans2D1" presStyleIdx="0" presStyleCnt="4"/>
      <dgm:spPr/>
      <dgm:t>
        <a:bodyPr/>
        <a:lstStyle/>
        <a:p>
          <a:endParaRPr lang="en-GB"/>
        </a:p>
      </dgm:t>
    </dgm:pt>
    <dgm:pt modelId="{01F74629-83F5-4F64-B182-035F5E484B80}" type="pres">
      <dgm:prSet presAssocID="{F1729227-4567-4EDF-9177-A2E3F54D8AAA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2D49DFA7-708D-4AB3-AB3D-F75326BC9490}" type="pres">
      <dgm:prSet presAssocID="{955894F3-E63B-4CC0-807B-6F9B4CAE24A5}" presName="node" presStyleLbl="node1" presStyleIdx="1" presStyleCnt="4" custScaleX="116562" custScaleY="1093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5A7EE0-1FA6-4744-81C8-77765E3EBAF8}" type="pres">
      <dgm:prSet presAssocID="{35CA4181-0E40-4978-AD30-E213675A94E1}" presName="sibTrans" presStyleLbl="sibTrans2D1" presStyleIdx="1" presStyleCnt="4"/>
      <dgm:spPr/>
      <dgm:t>
        <a:bodyPr/>
        <a:lstStyle/>
        <a:p>
          <a:endParaRPr lang="en-GB"/>
        </a:p>
      </dgm:t>
    </dgm:pt>
    <dgm:pt modelId="{492877A7-45F4-49B1-8939-9CA265723FD9}" type="pres">
      <dgm:prSet presAssocID="{35CA4181-0E40-4978-AD30-E213675A94E1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5C65DF13-BC78-4542-942B-1B4ECBC64BD2}" type="pres">
      <dgm:prSet presAssocID="{A693A70C-2CA7-459A-8609-81751CEB4813}" presName="node" presStyleLbl="node1" presStyleIdx="2" presStyleCnt="4" custScaleX="116562" custScaleY="109351" custRadScaleRad="9929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50F26F-B0D9-4E15-97FA-531EB3A74F90}" type="pres">
      <dgm:prSet presAssocID="{1766A491-4FC5-4740-A31D-C93C4B29BFC5}" presName="sibTrans" presStyleLbl="sibTrans2D1" presStyleIdx="2" presStyleCnt="4"/>
      <dgm:spPr/>
      <dgm:t>
        <a:bodyPr/>
        <a:lstStyle/>
        <a:p>
          <a:endParaRPr lang="en-GB"/>
        </a:p>
      </dgm:t>
    </dgm:pt>
    <dgm:pt modelId="{B9AA2A97-88CC-40DA-807F-BC2C5462E92B}" type="pres">
      <dgm:prSet presAssocID="{1766A491-4FC5-4740-A31D-C93C4B29BFC5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D956FDAB-0A65-45C7-937A-A51BA764243B}" type="pres">
      <dgm:prSet presAssocID="{EDFA0302-3295-433A-8708-3FEACB912F36}" presName="node" presStyleLbl="node1" presStyleIdx="3" presStyleCnt="4" custScaleX="116562" custScaleY="1093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FC116A-AAC2-4527-836B-D25E9F12330B}" type="pres">
      <dgm:prSet presAssocID="{F3315DD2-C2A3-489B-9EB9-25274F7CF2AF}" presName="sibTrans" presStyleLbl="sibTrans2D1" presStyleIdx="3" presStyleCnt="4"/>
      <dgm:spPr/>
      <dgm:t>
        <a:bodyPr/>
        <a:lstStyle/>
        <a:p>
          <a:endParaRPr lang="en-GB"/>
        </a:p>
      </dgm:t>
    </dgm:pt>
    <dgm:pt modelId="{66BA9F78-BAB2-4205-BBBB-C000D94C602B}" type="pres">
      <dgm:prSet presAssocID="{F3315DD2-C2A3-489B-9EB9-25274F7CF2AF}" presName="connectorText" presStyleLbl="sibTrans2D1" presStyleIdx="3" presStyleCnt="4"/>
      <dgm:spPr/>
      <dgm:t>
        <a:bodyPr/>
        <a:lstStyle/>
        <a:p>
          <a:endParaRPr lang="en-GB"/>
        </a:p>
      </dgm:t>
    </dgm:pt>
  </dgm:ptLst>
  <dgm:cxnLst>
    <dgm:cxn modelId="{2F6EBB07-0FC9-40B6-8270-21F9515F6FE4}" type="presOf" srcId="{1766A491-4FC5-4740-A31D-C93C4B29BFC5}" destId="{1C50F26F-B0D9-4E15-97FA-531EB3A74F90}" srcOrd="0" destOrd="0" presId="urn:microsoft.com/office/officeart/2005/8/layout/cycle2"/>
    <dgm:cxn modelId="{688836CB-CAA0-4CD9-8DDF-EFFB2512B999}" type="presOf" srcId="{35CA4181-0E40-4978-AD30-E213675A94E1}" destId="{315A7EE0-1FA6-4744-81C8-77765E3EBAF8}" srcOrd="0" destOrd="0" presId="urn:microsoft.com/office/officeart/2005/8/layout/cycle2"/>
    <dgm:cxn modelId="{9C7599D1-9056-44FD-B0AF-686BC3C4F883}" type="presOf" srcId="{90CBFEC9-62CE-44DA-BE25-ABB443BC65C3}" destId="{3AB5C973-60B9-4EA2-BF29-A7DA761A0B71}" srcOrd="0" destOrd="0" presId="urn:microsoft.com/office/officeart/2005/8/layout/cycle2"/>
    <dgm:cxn modelId="{15548AD1-18E8-4867-8E0D-EBC1A24BF607}" srcId="{90CBFEC9-62CE-44DA-BE25-ABB443BC65C3}" destId="{955894F3-E63B-4CC0-807B-6F9B4CAE24A5}" srcOrd="1" destOrd="0" parTransId="{796E1215-D80B-4CAB-9E0A-E18DA71E1E35}" sibTransId="{35CA4181-0E40-4978-AD30-E213675A94E1}"/>
    <dgm:cxn modelId="{799A1CC9-6226-4DFF-A654-6EA22225D923}" type="presOf" srcId="{EDFA0302-3295-433A-8708-3FEACB912F36}" destId="{D956FDAB-0A65-45C7-937A-A51BA764243B}" srcOrd="0" destOrd="0" presId="urn:microsoft.com/office/officeart/2005/8/layout/cycle2"/>
    <dgm:cxn modelId="{07F1C29E-59B6-4A93-BE5B-9399B62F9F6A}" type="presOf" srcId="{1766A491-4FC5-4740-A31D-C93C4B29BFC5}" destId="{B9AA2A97-88CC-40DA-807F-BC2C5462E92B}" srcOrd="1" destOrd="0" presId="urn:microsoft.com/office/officeart/2005/8/layout/cycle2"/>
    <dgm:cxn modelId="{E7124F7D-E76B-462A-93BA-30077DA256C2}" type="presOf" srcId="{F1729227-4567-4EDF-9177-A2E3F54D8AAA}" destId="{01F74629-83F5-4F64-B182-035F5E484B80}" srcOrd="1" destOrd="0" presId="urn:microsoft.com/office/officeart/2005/8/layout/cycle2"/>
    <dgm:cxn modelId="{B39A5B13-2506-4979-A9C5-6F4664F069F1}" type="presOf" srcId="{35CA4181-0E40-4978-AD30-E213675A94E1}" destId="{492877A7-45F4-49B1-8939-9CA265723FD9}" srcOrd="1" destOrd="0" presId="urn:microsoft.com/office/officeart/2005/8/layout/cycle2"/>
    <dgm:cxn modelId="{283A31D6-0C6F-427B-82E7-096C5C3763D3}" type="presOf" srcId="{BF01DA2C-F937-4958-AD68-37C82772F82C}" destId="{CE855620-A989-4B2F-9A50-EE0903832033}" srcOrd="0" destOrd="0" presId="urn:microsoft.com/office/officeart/2005/8/layout/cycle2"/>
    <dgm:cxn modelId="{9604BFA0-2C4C-4496-AC1F-31DD5260E1D2}" type="presOf" srcId="{A693A70C-2CA7-459A-8609-81751CEB4813}" destId="{5C65DF13-BC78-4542-942B-1B4ECBC64BD2}" srcOrd="0" destOrd="0" presId="urn:microsoft.com/office/officeart/2005/8/layout/cycle2"/>
    <dgm:cxn modelId="{FF7D5DFC-BC34-4147-9290-F313965696C9}" type="presOf" srcId="{F3315DD2-C2A3-489B-9EB9-25274F7CF2AF}" destId="{A0FC116A-AAC2-4527-836B-D25E9F12330B}" srcOrd="0" destOrd="0" presId="urn:microsoft.com/office/officeart/2005/8/layout/cycle2"/>
    <dgm:cxn modelId="{D5598CA3-2310-4241-B7E3-C3E987782D85}" type="presOf" srcId="{F1729227-4567-4EDF-9177-A2E3F54D8AAA}" destId="{CEE3328E-6986-4B5C-BF81-918CDEEA0D68}" srcOrd="0" destOrd="0" presId="urn:microsoft.com/office/officeart/2005/8/layout/cycle2"/>
    <dgm:cxn modelId="{FBB76233-22ED-4FB8-88E1-4EA7A74B9CAC}" srcId="{90CBFEC9-62CE-44DA-BE25-ABB443BC65C3}" destId="{EDFA0302-3295-433A-8708-3FEACB912F36}" srcOrd="3" destOrd="0" parTransId="{40C3F780-A6CB-4E43-AF11-D1691ED083D6}" sibTransId="{F3315DD2-C2A3-489B-9EB9-25274F7CF2AF}"/>
    <dgm:cxn modelId="{2234762D-BF8A-4B48-B2AC-BD9065D6301D}" type="presOf" srcId="{F3315DD2-C2A3-489B-9EB9-25274F7CF2AF}" destId="{66BA9F78-BAB2-4205-BBBB-C000D94C602B}" srcOrd="1" destOrd="0" presId="urn:microsoft.com/office/officeart/2005/8/layout/cycle2"/>
    <dgm:cxn modelId="{2CB1AA4C-8071-4E89-8D4C-E5FB980BF4A9}" srcId="{90CBFEC9-62CE-44DA-BE25-ABB443BC65C3}" destId="{BF01DA2C-F937-4958-AD68-37C82772F82C}" srcOrd="0" destOrd="0" parTransId="{3A3E0C64-DE4B-402F-86B0-D7A98AE88C8F}" sibTransId="{F1729227-4567-4EDF-9177-A2E3F54D8AAA}"/>
    <dgm:cxn modelId="{63044EFA-78AC-4A7C-B270-57D912564B84}" type="presOf" srcId="{955894F3-E63B-4CC0-807B-6F9B4CAE24A5}" destId="{2D49DFA7-708D-4AB3-AB3D-F75326BC9490}" srcOrd="0" destOrd="0" presId="urn:microsoft.com/office/officeart/2005/8/layout/cycle2"/>
    <dgm:cxn modelId="{455035C6-A520-407D-BC86-2DC117E26FC1}" srcId="{90CBFEC9-62CE-44DA-BE25-ABB443BC65C3}" destId="{A693A70C-2CA7-459A-8609-81751CEB4813}" srcOrd="2" destOrd="0" parTransId="{8713E6BC-7DEC-4F39-A886-B2F3EFBE4166}" sibTransId="{1766A491-4FC5-4740-A31D-C93C4B29BFC5}"/>
    <dgm:cxn modelId="{C84264F4-4E78-4EC7-8482-E891688BD195}" type="presParOf" srcId="{3AB5C973-60B9-4EA2-BF29-A7DA761A0B71}" destId="{CE855620-A989-4B2F-9A50-EE0903832033}" srcOrd="0" destOrd="0" presId="urn:microsoft.com/office/officeart/2005/8/layout/cycle2"/>
    <dgm:cxn modelId="{61D5F137-564C-409A-993A-F0B8616E2E60}" type="presParOf" srcId="{3AB5C973-60B9-4EA2-BF29-A7DA761A0B71}" destId="{CEE3328E-6986-4B5C-BF81-918CDEEA0D68}" srcOrd="1" destOrd="0" presId="urn:microsoft.com/office/officeart/2005/8/layout/cycle2"/>
    <dgm:cxn modelId="{2BA93184-3080-425A-A062-A02960D4B17D}" type="presParOf" srcId="{CEE3328E-6986-4B5C-BF81-918CDEEA0D68}" destId="{01F74629-83F5-4F64-B182-035F5E484B80}" srcOrd="0" destOrd="0" presId="urn:microsoft.com/office/officeart/2005/8/layout/cycle2"/>
    <dgm:cxn modelId="{AC958B67-0B6D-46BA-84A2-475766919439}" type="presParOf" srcId="{3AB5C973-60B9-4EA2-BF29-A7DA761A0B71}" destId="{2D49DFA7-708D-4AB3-AB3D-F75326BC9490}" srcOrd="2" destOrd="0" presId="urn:microsoft.com/office/officeart/2005/8/layout/cycle2"/>
    <dgm:cxn modelId="{BDFE13D2-6040-4FDC-B981-CAB527E37FA6}" type="presParOf" srcId="{3AB5C973-60B9-4EA2-BF29-A7DA761A0B71}" destId="{315A7EE0-1FA6-4744-81C8-77765E3EBAF8}" srcOrd="3" destOrd="0" presId="urn:microsoft.com/office/officeart/2005/8/layout/cycle2"/>
    <dgm:cxn modelId="{D0DB53EA-B431-4853-B9D9-DC2D8A296A19}" type="presParOf" srcId="{315A7EE0-1FA6-4744-81C8-77765E3EBAF8}" destId="{492877A7-45F4-49B1-8939-9CA265723FD9}" srcOrd="0" destOrd="0" presId="urn:microsoft.com/office/officeart/2005/8/layout/cycle2"/>
    <dgm:cxn modelId="{FA48EF59-D94E-4691-9EC0-1EDA28E66223}" type="presParOf" srcId="{3AB5C973-60B9-4EA2-BF29-A7DA761A0B71}" destId="{5C65DF13-BC78-4542-942B-1B4ECBC64BD2}" srcOrd="4" destOrd="0" presId="urn:microsoft.com/office/officeart/2005/8/layout/cycle2"/>
    <dgm:cxn modelId="{D3B01DCC-1730-4635-B58F-158DC5E65CF8}" type="presParOf" srcId="{3AB5C973-60B9-4EA2-BF29-A7DA761A0B71}" destId="{1C50F26F-B0D9-4E15-97FA-531EB3A74F90}" srcOrd="5" destOrd="0" presId="urn:microsoft.com/office/officeart/2005/8/layout/cycle2"/>
    <dgm:cxn modelId="{36876E6D-5512-4DC1-B282-B64004C41EBA}" type="presParOf" srcId="{1C50F26F-B0D9-4E15-97FA-531EB3A74F90}" destId="{B9AA2A97-88CC-40DA-807F-BC2C5462E92B}" srcOrd="0" destOrd="0" presId="urn:microsoft.com/office/officeart/2005/8/layout/cycle2"/>
    <dgm:cxn modelId="{5FB80E56-0CF1-4B22-BF31-71D5002BAA58}" type="presParOf" srcId="{3AB5C973-60B9-4EA2-BF29-A7DA761A0B71}" destId="{D956FDAB-0A65-45C7-937A-A51BA764243B}" srcOrd="6" destOrd="0" presId="urn:microsoft.com/office/officeart/2005/8/layout/cycle2"/>
    <dgm:cxn modelId="{ED0B43E0-39D2-41DF-B7C9-3BA7F6EE1848}" type="presParOf" srcId="{3AB5C973-60B9-4EA2-BF29-A7DA761A0B71}" destId="{A0FC116A-AAC2-4527-836B-D25E9F12330B}" srcOrd="7" destOrd="0" presId="urn:microsoft.com/office/officeart/2005/8/layout/cycle2"/>
    <dgm:cxn modelId="{CCEF7BD6-E563-4161-A098-88281CD07D19}" type="presParOf" srcId="{A0FC116A-AAC2-4527-836B-D25E9F12330B}" destId="{66BA9F78-BAB2-4205-BBBB-C000D94C602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855620-A989-4B2F-9A50-EE0903832033}">
      <dsp:nvSpPr>
        <dsp:cNvPr id="0" name=""/>
        <dsp:cNvSpPr/>
      </dsp:nvSpPr>
      <dsp:spPr>
        <a:xfrm>
          <a:off x="3053207" y="-79646"/>
          <a:ext cx="2021585" cy="18965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solidFill>
                <a:schemeClr val="bg2"/>
              </a:solidFill>
            </a:rPr>
            <a:t>Project Launch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err="1" smtClean="0">
              <a:solidFill>
                <a:schemeClr val="accent2"/>
              </a:solidFill>
            </a:rPr>
            <a:t>TermCoord</a:t>
          </a:r>
          <a:r>
            <a:rPr lang="en-GB" sz="1600" kern="1200" dirty="0" smtClean="0">
              <a:solidFill>
                <a:schemeClr val="accent2"/>
              </a:solidFill>
            </a:rPr>
            <a:t> and Steering Committee</a:t>
          </a:r>
          <a:endParaRPr lang="en-GB" sz="1600" kern="1200" dirty="0">
            <a:solidFill>
              <a:schemeClr val="accent2"/>
            </a:solidFill>
          </a:endParaRPr>
        </a:p>
      </dsp:txBody>
      <dsp:txXfrm>
        <a:off x="3349261" y="198093"/>
        <a:ext cx="1429477" cy="1341044"/>
      </dsp:txXfrm>
    </dsp:sp>
    <dsp:sp modelId="{CEE3328E-6986-4B5C-BF81-918CDEEA0D68}">
      <dsp:nvSpPr>
        <dsp:cNvPr id="0" name=""/>
        <dsp:cNvSpPr/>
      </dsp:nvSpPr>
      <dsp:spPr>
        <a:xfrm rot="2700000">
          <a:off x="4806012" y="1489439"/>
          <a:ext cx="342967" cy="585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4821080" y="1570130"/>
        <a:ext cx="240077" cy="351205"/>
      </dsp:txXfrm>
    </dsp:sp>
    <dsp:sp modelId="{2D49DFA7-708D-4AB3-AB3D-F75326BC9490}">
      <dsp:nvSpPr>
        <dsp:cNvPr id="0" name=""/>
        <dsp:cNvSpPr/>
      </dsp:nvSpPr>
      <dsp:spPr>
        <a:xfrm>
          <a:off x="4893926" y="1761072"/>
          <a:ext cx="2021585" cy="18965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672"/>
            </a:spcAft>
          </a:pPr>
          <a:r>
            <a:rPr lang="en-GB" sz="1400" kern="1200" dirty="0" smtClean="0">
              <a:solidFill>
                <a:schemeClr val="bg2"/>
              </a:solidFill>
            </a:rPr>
            <a:t>Term Extraction from Corpora in source language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672"/>
            </a:spcAft>
          </a:pPr>
          <a:r>
            <a:rPr lang="en-GB" sz="1500" kern="1200" dirty="0" smtClean="0">
              <a:solidFill>
                <a:schemeClr val="accent2"/>
              </a:solidFill>
            </a:rPr>
            <a:t>University or </a:t>
          </a:r>
          <a:r>
            <a:rPr lang="en-GB" sz="1500" kern="1200" dirty="0" err="1" smtClean="0">
              <a:solidFill>
                <a:schemeClr val="accent2"/>
              </a:solidFill>
            </a:rPr>
            <a:t>TermCoord</a:t>
          </a:r>
          <a:endParaRPr lang="en-GB" sz="1500" kern="1200" dirty="0">
            <a:solidFill>
              <a:schemeClr val="accent2"/>
            </a:solidFill>
          </a:endParaRPr>
        </a:p>
      </dsp:txBody>
      <dsp:txXfrm>
        <a:off x="5189980" y="2038811"/>
        <a:ext cx="1429477" cy="1341044"/>
      </dsp:txXfrm>
    </dsp:sp>
    <dsp:sp modelId="{315A7EE0-1FA6-4744-81C8-77765E3EBAF8}">
      <dsp:nvSpPr>
        <dsp:cNvPr id="0" name=""/>
        <dsp:cNvSpPr/>
      </dsp:nvSpPr>
      <dsp:spPr>
        <a:xfrm rot="8112247">
          <a:off x="4822223" y="3323751"/>
          <a:ext cx="337842" cy="585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0800000">
        <a:off x="4908861" y="3405113"/>
        <a:ext cx="236489" cy="351205"/>
      </dsp:txXfrm>
    </dsp:sp>
    <dsp:sp modelId="{5C65DF13-BC78-4542-942B-1B4ECBC64BD2}">
      <dsp:nvSpPr>
        <dsp:cNvPr id="0" name=""/>
        <dsp:cNvSpPr/>
      </dsp:nvSpPr>
      <dsp:spPr>
        <a:xfrm>
          <a:off x="3053207" y="3588722"/>
          <a:ext cx="2021585" cy="18965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solidFill>
                <a:schemeClr val="bg2"/>
              </a:solidFill>
            </a:rPr>
            <a:t>Research for equivalents in various target languages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solidFill>
                <a:schemeClr val="accent2"/>
              </a:solidFill>
            </a:rPr>
            <a:t>University </a:t>
          </a:r>
          <a:endParaRPr lang="en-GB" sz="1500" kern="1200" dirty="0">
            <a:solidFill>
              <a:schemeClr val="accent2"/>
            </a:solidFill>
          </a:endParaRPr>
        </a:p>
      </dsp:txBody>
      <dsp:txXfrm>
        <a:off x="3349261" y="3866461"/>
        <a:ext cx="1429477" cy="1341044"/>
      </dsp:txXfrm>
    </dsp:sp>
    <dsp:sp modelId="{1C50F26F-B0D9-4E15-97FA-531EB3A74F90}">
      <dsp:nvSpPr>
        <dsp:cNvPr id="0" name=""/>
        <dsp:cNvSpPr/>
      </dsp:nvSpPr>
      <dsp:spPr>
        <a:xfrm rot="13487753">
          <a:off x="2981504" y="3337225"/>
          <a:ext cx="337842" cy="585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0800000">
        <a:off x="3068142" y="3489999"/>
        <a:ext cx="236489" cy="351205"/>
      </dsp:txXfrm>
    </dsp:sp>
    <dsp:sp modelId="{D956FDAB-0A65-45C7-937A-A51BA764243B}">
      <dsp:nvSpPr>
        <dsp:cNvPr id="0" name=""/>
        <dsp:cNvSpPr/>
      </dsp:nvSpPr>
      <dsp:spPr>
        <a:xfrm>
          <a:off x="1212487" y="1761072"/>
          <a:ext cx="2021585" cy="18965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solidFill>
                <a:schemeClr val="bg2"/>
              </a:solidFill>
            </a:rPr>
            <a:t>Revision and validation of terms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solidFill>
                <a:schemeClr val="accent2"/>
              </a:solidFill>
            </a:rPr>
            <a:t>Experts of the partner organisations </a:t>
          </a:r>
          <a:endParaRPr lang="en-GB" sz="1500" kern="1200" dirty="0">
            <a:solidFill>
              <a:schemeClr val="accent2"/>
            </a:solidFill>
          </a:endParaRPr>
        </a:p>
      </dsp:txBody>
      <dsp:txXfrm>
        <a:off x="1508541" y="2038811"/>
        <a:ext cx="1429477" cy="1341044"/>
      </dsp:txXfrm>
    </dsp:sp>
    <dsp:sp modelId="{A0FC116A-AAC2-4527-836B-D25E9F12330B}">
      <dsp:nvSpPr>
        <dsp:cNvPr id="0" name=""/>
        <dsp:cNvSpPr/>
      </dsp:nvSpPr>
      <dsp:spPr>
        <a:xfrm rot="18900000">
          <a:off x="2965292" y="1503166"/>
          <a:ext cx="342967" cy="585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2980360" y="1656611"/>
        <a:ext cx="240077" cy="351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D08148E1-D61C-49AE-B6CA-B374B6268D42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6F1DABA9-F628-4E1A-A3E3-EAD0AB62B8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39121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8E3A0AE7-093A-4FAA-A7A9-428941012B7E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FA1744A7-3E33-415F-84AB-9BCFAE595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02513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44A7-3E33-415F-84AB-9BCFAE595958}" type="slidenum">
              <a:rPr lang="en-GB" smtClean="0"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041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202267" y="2087189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214967" y="3487363"/>
            <a:ext cx="9753600" cy="1078076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202267" y="2087189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214967" y="3487363"/>
            <a:ext cx="304800" cy="1078076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1621367" y="2325313"/>
            <a:ext cx="9144000" cy="990600"/>
          </a:xfrm>
        </p:spPr>
        <p:txBody>
          <a:bodyPr anchor="t"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621367" y="3563563"/>
            <a:ext cx="9144000" cy="5334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10" name="Datumsplatzhalter 27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1-4 July 2020</a:t>
            </a:r>
            <a:endParaRPr lang="en-US" dirty="0"/>
          </a:p>
        </p:txBody>
      </p:sp>
      <p:sp>
        <p:nvSpPr>
          <p:cNvPr id="11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3865033" y="6354763"/>
            <a:ext cx="4633384" cy="36671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TSS 2020 ONLINE</a:t>
            </a:r>
            <a:endParaRPr lang="en-US" dirty="0"/>
          </a:p>
        </p:txBody>
      </p:sp>
      <p:sp>
        <p:nvSpPr>
          <p:cNvPr id="12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1621367" y="6354763"/>
            <a:ext cx="1625600" cy="366712"/>
          </a:xfrm>
        </p:spPr>
        <p:txBody>
          <a:bodyPr/>
          <a:lstStyle>
            <a:lvl1pPr>
              <a:defRPr/>
            </a:lvl1pPr>
          </a:lstStyle>
          <a:p>
            <a:fld id="{3A98EE3D-8CD1-4C3F-BD1C-C98C9596463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pic>
        <p:nvPicPr>
          <p:cNvPr id="13" name="Grafik 12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CCC3AE7F-9E9F-4F3D-B989-7B0F5C4243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365" y="5489296"/>
            <a:ext cx="1139248" cy="394772"/>
          </a:xfrm>
          <a:prstGeom prst="rect">
            <a:avLst/>
          </a:prstGeom>
        </p:spPr>
      </p:pic>
      <p:pic>
        <p:nvPicPr>
          <p:cNvPr id="14" name="Grafik 13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FCFB6283-AF22-459A-9CAB-A7F5B71BD3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0458" y1="18557" x2="24809" y2="42268"/>
                        <a14:foregroundMark x1="32443" y1="15464" x2="32443" y2="15464"/>
                        <a14:foregroundMark x1="45038" y1="25258" x2="47710" y2="42784"/>
                        <a14:foregroundMark x1="36260" y1="57732" x2="36260" y2="57732"/>
                        <a14:foregroundMark x1="17176" y1="36598" x2="16412" y2="56186"/>
                        <a14:foregroundMark x1="20611" y1="69588" x2="10305" y2="53608"/>
                        <a14:foregroundMark x1="28244" y1="62371" x2="48092" y2="48454"/>
                        <a14:foregroundMark x1="50000" y1="43814" x2="50763" y2="25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593" y="5282993"/>
            <a:ext cx="1088959" cy="807378"/>
          </a:xfrm>
          <a:prstGeom prst="rect">
            <a:avLst/>
          </a:prstGeom>
        </p:spPr>
      </p:pic>
      <p:pic>
        <p:nvPicPr>
          <p:cNvPr id="15" name="Grafik 14" descr="Ein Bild, das Essen enthält.&#10;&#10;Automatisch generierte Beschreibung">
            <a:extLst>
              <a:ext uri="{FF2B5EF4-FFF2-40B4-BE49-F238E27FC236}">
                <a16:creationId xmlns:a16="http://schemas.microsoft.com/office/drawing/2014/main" xmlns="" id="{BC3D7FFA-93E2-48D8-BFEC-4D13749EB58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883" y="5282993"/>
            <a:ext cx="824644" cy="80737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xmlns="" id="{2F9ECBB6-F5A1-446D-A5F7-E60C6A7DB6A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0684" y1="82692" x2="20684" y2="82692"/>
                        <a14:foregroundMark x1="67692" y1="83462" x2="67692" y2="83462"/>
                        <a14:foregroundMark x1="93333" y1="12692" x2="93333" y2="12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73" y="5435543"/>
            <a:ext cx="1473363" cy="65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3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3374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235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061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873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122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1077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5343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848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800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74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1-4 July 2020</a:t>
            </a:r>
            <a:endParaRPr lang="en-US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TSS 2020 ONLINE</a:t>
            </a:r>
            <a:endParaRPr lang="en-US" dirty="0"/>
          </a:p>
        </p:txBody>
      </p:sp>
      <p:sp>
        <p:nvSpPr>
          <p:cNvPr id="6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25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219200" y="2819401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219200" y="2819401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/>
          <a:lstStyle>
            <a:lvl1pPr algn="r">
              <a:buNone/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1-4 July 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865033" y="6354763"/>
            <a:ext cx="4633384" cy="3667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TSS 2020 ONLINE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426634" y="6354763"/>
            <a:ext cx="2027767" cy="366712"/>
          </a:xfrm>
        </p:spPr>
        <p:txBody>
          <a:bodyPr/>
          <a:lstStyle>
            <a:lvl1pPr>
              <a:defRPr/>
            </a:lvl1pPr>
          </a:lstStyle>
          <a:p>
            <a:fld id="{3A98EE3D-8CD1-4C3F-BD1C-C98C9596463C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 dirty="0">
              <a:solidFill>
                <a:srgbClr val="DDE9EC"/>
              </a:solidFill>
            </a:endParaRPr>
          </a:p>
        </p:txBody>
      </p:sp>
      <p:pic>
        <p:nvPicPr>
          <p:cNvPr id="9" name="Grafik 8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8F3EF425-AED8-4360-9860-99346C6F58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51" y="512726"/>
            <a:ext cx="2901260" cy="1005344"/>
          </a:xfrm>
          <a:prstGeom prst="rect">
            <a:avLst/>
          </a:prstGeom>
        </p:spPr>
      </p:pic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061570EC-C36C-45D8-A58C-E59416B105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947" y="279153"/>
            <a:ext cx="1991826" cy="1476783"/>
          </a:xfrm>
          <a:prstGeom prst="rect">
            <a:avLst/>
          </a:prstGeom>
        </p:spPr>
      </p:pic>
      <p:pic>
        <p:nvPicPr>
          <p:cNvPr id="11" name="Grafik 10" descr="Ein Bild, das Essen enthält.&#10;&#10;Automatisch generierte Beschreibung">
            <a:extLst>
              <a:ext uri="{FF2B5EF4-FFF2-40B4-BE49-F238E27FC236}">
                <a16:creationId xmlns:a16="http://schemas.microsoft.com/office/drawing/2014/main" xmlns="" id="{6BC3BC2C-E18F-465C-80D3-4DFF67B72C8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263" y="263845"/>
            <a:ext cx="1524000" cy="149209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011F9B2B-C8AB-45D3-BA2E-61E90A839BA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195" y="399971"/>
            <a:ext cx="2794780" cy="124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67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1-4 July 2020</a:t>
            </a:r>
            <a:endParaRPr lang="en-US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TSS 2020 ONLINE</a:t>
            </a:r>
            <a:endParaRPr lang="en-US" dirty="0"/>
          </a:p>
        </p:txBody>
      </p:sp>
      <p:sp>
        <p:nvSpPr>
          <p:cNvPr id="7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8EE3D-8CD1-4C3F-BD1C-C98C9596463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270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1-4 July 2020</a:t>
            </a:r>
            <a:endParaRPr lang="en-US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TSS 2020 ONLINE</a:t>
            </a:r>
            <a:endParaRPr lang="en-US" dirty="0"/>
          </a:p>
        </p:txBody>
      </p:sp>
      <p:sp>
        <p:nvSpPr>
          <p:cNvPr id="9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8EE3D-8CD1-4C3F-BD1C-C98C9596463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21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leichschenkliges Dreieck 2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1-4 July 2020</a:t>
            </a:r>
            <a:endParaRPr lang="en-US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TSS 2020 ONLINE</a:t>
            </a:r>
            <a:endParaRPr lang="en-US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8EE3D-8CD1-4C3F-BD1C-C98C9596463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449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erade Verbindung 10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AT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" name="Gleichschenkliges Dreieck 2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1-4 July 2020</a:t>
            </a:r>
            <a:endParaRPr lang="en-US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TSS 2020 ONLINE</a:t>
            </a:r>
            <a:endParaRPr lang="en-US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8EE3D-8CD1-4C3F-BD1C-C98C9596463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558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188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4" name="Picture 4" descr="LOGO_E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658" y="6175241"/>
            <a:ext cx="10953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891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21"/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1097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  <a:endParaRPr lang="en-US" altLang="de-DE" dirty="0"/>
          </a:p>
        </p:txBody>
      </p:sp>
      <p:sp>
        <p:nvSpPr>
          <p:cNvPr id="2051" name="Textplatzhalter 12"/>
          <p:cNvSpPr>
            <a:spLocks noGrp="1"/>
          </p:cNvSpPr>
          <p:nvPr>
            <p:ph type="body" idx="1"/>
          </p:nvPr>
        </p:nvSpPr>
        <p:spPr bwMode="auto">
          <a:xfrm>
            <a:off x="609600" y="1219200"/>
            <a:ext cx="109728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8534401" y="6356351"/>
            <a:ext cx="3052233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00206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1-4 July 2020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865033" y="6356351"/>
            <a:ext cx="4673600" cy="365125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1400" b="1">
                <a:solidFill>
                  <a:srgbClr val="C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TSS 2020 ONLINE</a:t>
            </a:r>
            <a:endParaRPr lang="en-US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98EE3D-8CD1-4C3F-BD1C-C98C9596463C}" type="slidenum">
              <a:rPr lang="en-US" smtClean="0">
                <a:solidFill>
                  <a:srgbClr val="464653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464653"/>
              </a:solidFill>
              <a:latin typeface="Arial" pitchFamily="34" charset="0"/>
            </a:endParaRPr>
          </a:p>
        </p:txBody>
      </p:sp>
      <p:sp>
        <p:nvSpPr>
          <p:cNvPr id="2055" name="Gerade Verbindung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AT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056" name="Gerade Verbindung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AT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" name="Gleichschenkliges Dreieck 9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52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7688" indent="-27305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3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22325" indent="-228600" algn="l" rtl="0" eaLnBrk="1" fontAlgn="base" hangingPunct="1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96963" indent="-228600" algn="l" rtl="0" eaLnBrk="1" fontAlgn="base" hangingPunct="1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80000"/>
            <a:lum/>
          </a:blip>
          <a:srcRect/>
          <a:stretch>
            <a:fillRect t="-8000" r="-1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560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yourterm.org/collaboration/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rterm.org/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rterm.org/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rterm.org/covid-19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hyperlink" Target="https://yourterm.org/eponyms-resources-centre/" TargetMode="External"/><Relationship Id="rId4" Type="http://schemas.openxmlformats.org/officeDocument/2006/relationships/hyperlink" Target="https://yourterm.org/vaccines-resources-centr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yourterm.org/cult-terminology-projects/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D801A1D-409F-4DC6-AFF4-DEF0824A2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3446" y="2338167"/>
            <a:ext cx="9302707" cy="742950"/>
          </a:xfrm>
        </p:spPr>
        <p:txBody>
          <a:bodyPr/>
          <a:lstStyle/>
          <a:p>
            <a:r>
              <a:rPr lang="de-DE" b="1" dirty="0" smtClean="0"/>
              <a:t>TERMINOLOGY WITHOUT BORDERS</a:t>
            </a:r>
            <a:endParaRPr lang="de-DE" b="1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38A62E12-750D-4F35-B9AE-D4DED47E5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7033" y="3436914"/>
            <a:ext cx="8889120" cy="1064748"/>
          </a:xfrm>
        </p:spPr>
        <p:txBody>
          <a:bodyPr/>
          <a:lstStyle/>
          <a:p>
            <a:pPr algn="ctr"/>
            <a:r>
              <a:rPr lang="de-DE" sz="2000" dirty="0" smtClean="0"/>
              <a:t>Ida </a:t>
            </a:r>
            <a:r>
              <a:rPr lang="de-DE" sz="2000" dirty="0" err="1" smtClean="0"/>
              <a:t>Mareckova</a:t>
            </a:r>
            <a:endParaRPr lang="de-DE" sz="2000" dirty="0" smtClean="0"/>
          </a:p>
          <a:p>
            <a:pPr algn="ctr"/>
            <a:r>
              <a:rPr lang="de-DE" sz="2000" i="1" dirty="0" err="1" smtClean="0"/>
              <a:t>Terminology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Coordination</a:t>
            </a:r>
            <a:r>
              <a:rPr lang="de-DE" sz="2000" i="1" dirty="0" smtClean="0"/>
              <a:t> </a:t>
            </a:r>
          </a:p>
          <a:p>
            <a:pPr algn="ctr"/>
            <a:r>
              <a:rPr lang="de-DE" sz="2000" dirty="0" smtClean="0"/>
              <a:t>DG TRAD European </a:t>
            </a:r>
            <a:r>
              <a:rPr lang="de-DE" sz="2000" dirty="0" err="1" smtClean="0"/>
              <a:t>Parliament</a:t>
            </a:r>
            <a:r>
              <a:rPr lang="de-DE" sz="2000" dirty="0" smtClean="0"/>
              <a:t> </a:t>
            </a:r>
            <a:endParaRPr lang="de-DE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4613022" y="290853"/>
            <a:ext cx="2965957" cy="603556"/>
            <a:chOff x="4665767" y="290853"/>
            <a:chExt cx="2965957" cy="60355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5767" y="290853"/>
              <a:ext cx="1097375" cy="60355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3939" y="402541"/>
              <a:ext cx="1617785" cy="3801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908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60"/>
    </mc:Choice>
    <mc:Fallback xmlns="">
      <p:transition spd="slow" advTm="1346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rgbClr val="4646C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APPLY ONLINE</a:t>
            </a:r>
            <a:endParaRPr lang="en-GB" sz="3200" b="1" dirty="0">
              <a:solidFill>
                <a:srgbClr val="4646C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543" y="1012371"/>
            <a:ext cx="5352913" cy="5508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457507" y="3581953"/>
            <a:ext cx="1561011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4646C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Click here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8530046" y="3766619"/>
            <a:ext cx="7968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92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2693988"/>
            <a:ext cx="10363200" cy="1470025"/>
          </a:xfrm>
        </p:spPr>
        <p:txBody>
          <a:bodyPr/>
          <a:lstStyle/>
          <a:p>
            <a:r>
              <a:rPr lang="en-GB" sz="4800" b="1" dirty="0" smtClean="0">
                <a:solidFill>
                  <a:srgbClr val="4646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THANK YOU FOR YOUR ATTENTION!</a:t>
            </a:r>
            <a:endParaRPr lang="en-GB" sz="4800" b="1" dirty="0">
              <a:solidFill>
                <a:srgbClr val="4646C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068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rgbClr val="4646C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TERMINOLOGY WITHOUT BORDERS</a:t>
            </a:r>
            <a:endParaRPr lang="en-GB" sz="3200" b="1" dirty="0">
              <a:solidFill>
                <a:srgbClr val="4646C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82981"/>
            <a:ext cx="10972800" cy="5611812"/>
          </a:xfrm>
        </p:spPr>
        <p:txBody>
          <a:bodyPr/>
          <a:lstStyle/>
          <a:p>
            <a:r>
              <a:rPr lang="en-GB" sz="2800" dirty="0" smtClean="0"/>
              <a:t>new </a:t>
            </a:r>
            <a:r>
              <a:rPr lang="en-GB" sz="2800" dirty="0"/>
              <a:t>type of </a:t>
            </a:r>
            <a:r>
              <a:rPr lang="en-GB" sz="2800" dirty="0" smtClean="0"/>
              <a:t>collaboration of the Terminology Coordination Unit of the </a:t>
            </a:r>
            <a:r>
              <a:rPr lang="en-GB" sz="2800" dirty="0">
                <a:solidFill>
                  <a:srgbClr val="000000"/>
                </a:solidFill>
              </a:rPr>
              <a:t>Directorate-General  for </a:t>
            </a:r>
            <a:r>
              <a:rPr lang="en-GB" sz="2800" dirty="0" smtClean="0">
                <a:solidFill>
                  <a:srgbClr val="000000"/>
                </a:solidFill>
              </a:rPr>
              <a:t>Translation (DG TRAD) </a:t>
            </a:r>
            <a:r>
              <a:rPr lang="en-GB" sz="2800" dirty="0" smtClean="0"/>
              <a:t>with EU agencies, international organisations and civil society</a:t>
            </a:r>
          </a:p>
          <a:p>
            <a:r>
              <a:rPr lang="en-GB" sz="2800" dirty="0"/>
              <a:t>creation of a new </a:t>
            </a:r>
            <a:r>
              <a:rPr lang="en-GB" sz="2800" dirty="0" smtClean="0"/>
              <a:t>website: </a:t>
            </a:r>
            <a:r>
              <a:rPr lang="en-GB" sz="2800" dirty="0" smtClean="0">
                <a:solidFill>
                  <a:srgbClr val="4646C2"/>
                </a:solidFill>
                <a:hlinkClick r:id="rId2"/>
              </a:rPr>
              <a:t>yourterm.org</a:t>
            </a:r>
            <a:endParaRPr lang="en-GB" sz="2800" dirty="0" smtClean="0">
              <a:solidFill>
                <a:srgbClr val="4646C2"/>
              </a:solidFill>
            </a:endParaRPr>
          </a:p>
          <a:p>
            <a:r>
              <a:rPr lang="en-GB" sz="2800" dirty="0" smtClean="0"/>
              <a:t>the </a:t>
            </a:r>
            <a:r>
              <a:rPr lang="en-GB" sz="2800" dirty="0"/>
              <a:t>main aim of the </a:t>
            </a:r>
            <a:r>
              <a:rPr lang="en-GB" sz="2800" dirty="0" smtClean="0"/>
              <a:t>project</a:t>
            </a:r>
          </a:p>
          <a:p>
            <a:pPr lvl="1"/>
            <a:r>
              <a:rPr lang="en-GB" dirty="0" smtClean="0"/>
              <a:t>to </a:t>
            </a:r>
            <a:r>
              <a:rPr lang="en-GB" dirty="0"/>
              <a:t>enhance communication in a number of domains by tailoring terminology to citizens’ needs producing multilingual terminology projects</a:t>
            </a:r>
          </a:p>
          <a:p>
            <a:pPr lvl="1"/>
            <a:r>
              <a:rPr lang="en-GB" dirty="0"/>
              <a:t>to</a:t>
            </a:r>
            <a:r>
              <a:rPr lang="en-GB" sz="2400" b="1" dirty="0" smtClean="0">
                <a:solidFill>
                  <a:srgbClr val="343496"/>
                </a:solidFill>
                <a:latin typeface="SegoeUI-Bold"/>
              </a:rPr>
              <a:t> </a:t>
            </a:r>
            <a:r>
              <a:rPr lang="en-GB" sz="2800" dirty="0" smtClean="0"/>
              <a:t>reflect </a:t>
            </a:r>
            <a:r>
              <a:rPr lang="en-GB" sz="2800" dirty="0"/>
              <a:t>and </a:t>
            </a:r>
            <a:r>
              <a:rPr lang="en-GB" sz="2800" dirty="0" smtClean="0"/>
              <a:t>support </a:t>
            </a:r>
            <a:r>
              <a:rPr lang="en-GB" sz="2800" dirty="0"/>
              <a:t>the goal </a:t>
            </a:r>
            <a:r>
              <a:rPr lang="en-GB" sz="2800" dirty="0" smtClean="0"/>
              <a:t>of DG TRAD </a:t>
            </a:r>
            <a:r>
              <a:rPr lang="en-GB" sz="2800" dirty="0"/>
              <a:t>to communicate                </a:t>
            </a:r>
          </a:p>
          <a:p>
            <a:pPr marL="0" lvl="0" indent="0">
              <a:buNone/>
            </a:pPr>
            <a:r>
              <a:rPr lang="en-GB" sz="2800" dirty="0"/>
              <a:t>    with citizens in clear language</a:t>
            </a:r>
          </a:p>
          <a:p>
            <a:pPr marL="0" lvl="0" indent="0">
              <a:buNone/>
            </a:pPr>
            <a:endParaRPr lang="en-GB" sz="2000" dirty="0">
              <a:solidFill>
                <a:srgbClr val="000000"/>
              </a:solidFill>
            </a:endParaRP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6781800" y="5991237"/>
            <a:ext cx="5410200" cy="134926"/>
          </a:xfrm>
          <a:prstGeom prst="rect">
            <a:avLst/>
          </a:prstGeom>
        </p:spPr>
        <p:txBody>
          <a:bodyPr/>
          <a:lstStyle/>
          <a:p>
            <a:pPr lvl="0"/>
            <a:endParaRPr lang="en-GB" sz="2000" dirty="0" smtClean="0"/>
          </a:p>
          <a:p>
            <a:pPr marL="0" lvl="0" indent="0">
              <a:buNone/>
            </a:pPr>
            <a:r>
              <a:rPr lang="en-GB" sz="2000" dirty="0" smtClean="0"/>
              <a:t>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828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11"/>
    </mc:Choice>
    <mc:Fallback xmlns="">
      <p:transition spd="slow" advTm="1011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52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3"/>
    </mc:Choice>
    <mc:Fallback xmlns="">
      <p:transition spd="slow" advTm="267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97430" y="330160"/>
            <a:ext cx="8172449" cy="91408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GB" sz="3200" b="1" dirty="0" smtClean="0">
                <a:solidFill>
                  <a:srgbClr val="4646C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WORKFLOW</a:t>
            </a:r>
            <a:endParaRPr lang="en-GB" sz="3200" b="1" dirty="0">
              <a:solidFill>
                <a:srgbClr val="4646C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88769" y="1303021"/>
            <a:ext cx="9212579" cy="50291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15963" indent="-352425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SzPct val="75000"/>
            </a:pPr>
            <a:endParaRPr lang="en-US" altLang="en-US" sz="1600" dirty="0" smtClean="0">
              <a:latin typeface="Tahoma" panose="020B0604030504040204" pitchFamily="34" charset="0"/>
            </a:endParaRPr>
          </a:p>
          <a:p>
            <a:pPr marL="715963" indent="-352425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SzPct val="75000"/>
            </a:pPr>
            <a:endParaRPr lang="en-US" altLang="en-US" sz="1600" dirty="0">
              <a:latin typeface="Tahoma" panose="020B0604030504040204" pitchFamily="34" charset="0"/>
            </a:endParaRPr>
          </a:p>
          <a:p>
            <a:pPr marL="363538" indent="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SzPct val="75000"/>
              <a:buNone/>
            </a:pPr>
            <a:r>
              <a:rPr lang="en-US" altLang="en-US" sz="1600" dirty="0" smtClean="0">
                <a:latin typeface="Tahoma" panose="020B0604030504040204" pitchFamily="34" charset="0"/>
              </a:rPr>
              <a:t>                                                                 </a:t>
            </a:r>
          </a:p>
          <a:p>
            <a:pPr marL="363538" indent="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SzPct val="75000"/>
              <a:buNone/>
            </a:pPr>
            <a:endParaRPr lang="en-US" altLang="en-US" sz="1600" dirty="0">
              <a:latin typeface="Tahoma" panose="020B060403050404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31721500"/>
              </p:ext>
            </p:extLst>
          </p:nvPr>
        </p:nvGraphicFramePr>
        <p:xfrm>
          <a:off x="2032000" y="107357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469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84"/>
    </mc:Choice>
    <mc:Fallback xmlns="">
      <p:transition spd="slow" advTm="12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760"/>
            <a:ext cx="10972800" cy="731520"/>
          </a:xfrm>
        </p:spPr>
        <p:txBody>
          <a:bodyPr/>
          <a:lstStyle/>
          <a:p>
            <a:r>
              <a:rPr lang="en-GB" sz="3200" b="1" dirty="0" smtClean="0">
                <a:solidFill>
                  <a:srgbClr val="4646C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PROJECT SECTIONS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Each project contains:</a:t>
            </a:r>
          </a:p>
          <a:p>
            <a:r>
              <a:rPr lang="en-GB" dirty="0" smtClean="0"/>
              <a:t>a resource centre (terminology resources made available to the website users and serving as reference for the terminology work)</a:t>
            </a:r>
          </a:p>
          <a:p>
            <a:r>
              <a:rPr lang="en-GB" dirty="0" smtClean="0"/>
              <a:t>a description of the project with the participants</a:t>
            </a:r>
            <a:r>
              <a:rPr lang="en-GB" dirty="0"/>
              <a:t> </a:t>
            </a:r>
            <a:r>
              <a:rPr lang="en-GB" dirty="0" smtClean="0"/>
              <a:t>(university departments: professor and students, individual participants)</a:t>
            </a:r>
          </a:p>
          <a:p>
            <a:r>
              <a:rPr lang="en-GB" dirty="0" smtClean="0"/>
              <a:t>the terminology tables in all languages containing terms, definitions</a:t>
            </a:r>
            <a:r>
              <a:rPr lang="en-GB" dirty="0"/>
              <a:t> </a:t>
            </a:r>
            <a:r>
              <a:rPr lang="en-GB" dirty="0" smtClean="0"/>
              <a:t>and reference</a:t>
            </a:r>
          </a:p>
        </p:txBody>
      </p:sp>
    </p:spTree>
    <p:extLst>
      <p:ext uri="{BB962C8B-B14F-4D97-AF65-F5344CB8AC3E}">
        <p14:creationId xmlns:p14="http://schemas.microsoft.com/office/powerpoint/2010/main" val="265734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2"/>
    </mc:Choice>
    <mc:Fallback xmlns="">
      <p:transition spd="slow" advTm="83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92200"/>
            <a:ext cx="10972800" cy="708342"/>
          </a:xfrm>
        </p:spPr>
        <p:txBody>
          <a:bodyPr/>
          <a:lstStyle/>
          <a:p>
            <a:r>
              <a:rPr lang="en-GB" sz="2800" b="1" dirty="0" smtClean="0">
                <a:solidFill>
                  <a:srgbClr val="4646C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OF A RESOURCE CENTER: YOURTERM MED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2553788"/>
            <a:ext cx="10972800" cy="4359731"/>
          </a:xfrm>
        </p:spPr>
        <p:txBody>
          <a:bodyPr/>
          <a:lstStyle/>
          <a:p>
            <a:pPr marL="342900" lvl="1" indent="-342900">
              <a:buChar char="•"/>
            </a:pPr>
            <a:r>
              <a:rPr lang="en-GB" sz="3200" dirty="0" smtClean="0">
                <a:ea typeface="+mn-ea"/>
              </a:rPr>
              <a:t>Resources:</a:t>
            </a:r>
          </a:p>
          <a:p>
            <a:pPr marL="400050" lvl="2" indent="0">
              <a:buNone/>
            </a:pPr>
            <a:r>
              <a:rPr lang="en-GB" sz="2800" b="1" u="sng" dirty="0">
                <a:solidFill>
                  <a:srgbClr val="4646C2"/>
                </a:solidFill>
                <a:hlinkClick r:id="rId3"/>
              </a:rPr>
              <a:t>COVID-19 </a:t>
            </a:r>
            <a:r>
              <a:rPr lang="en-GB" sz="2800" b="1" u="sng" dirty="0" smtClean="0">
                <a:solidFill>
                  <a:srgbClr val="4646C2"/>
                </a:solidFill>
                <a:hlinkClick r:id="rId3"/>
              </a:rPr>
              <a:t>Resources</a:t>
            </a:r>
            <a:endParaRPr lang="en-GB" sz="2800" b="1" u="sng" dirty="0" smtClean="0">
              <a:solidFill>
                <a:srgbClr val="4646C2"/>
              </a:solidFill>
            </a:endParaRPr>
          </a:p>
          <a:p>
            <a:pPr marL="400050" lvl="2" indent="0">
              <a:buNone/>
            </a:pPr>
            <a:r>
              <a:rPr lang="en-GB" sz="2800" b="1" u="sng" dirty="0">
                <a:solidFill>
                  <a:srgbClr val="4646C2"/>
                </a:solidFill>
                <a:hlinkClick r:id="rId4"/>
              </a:rPr>
              <a:t>Vaccines </a:t>
            </a:r>
            <a:r>
              <a:rPr lang="en-GB" sz="2800" b="1" u="sng" dirty="0" smtClean="0">
                <a:solidFill>
                  <a:srgbClr val="4646C2"/>
                </a:solidFill>
                <a:hlinkClick r:id="rId4"/>
              </a:rPr>
              <a:t>Resources</a:t>
            </a:r>
            <a:endParaRPr lang="en-GB" sz="2800" b="1" u="sng" dirty="0" smtClean="0">
              <a:solidFill>
                <a:srgbClr val="4646C2"/>
              </a:solidFill>
            </a:endParaRPr>
          </a:p>
          <a:p>
            <a:pPr marL="400050" lvl="2" indent="0">
              <a:buNone/>
            </a:pPr>
            <a:r>
              <a:rPr lang="en-GB" sz="2800" b="1" u="sng" dirty="0">
                <a:solidFill>
                  <a:srgbClr val="4646C2"/>
                </a:solidFill>
                <a:hlinkClick r:id="rId5"/>
              </a:rPr>
              <a:t>Eponyms Resources</a:t>
            </a:r>
            <a:endParaRPr lang="en-GB" sz="2800" dirty="0">
              <a:solidFill>
                <a:srgbClr val="4646C2"/>
              </a:solidFill>
            </a:endParaRPr>
          </a:p>
          <a:p>
            <a:pPr marL="857250" lvl="3" indent="0">
              <a:buNone/>
            </a:pP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0210" y="1924571"/>
            <a:ext cx="6092190" cy="3375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448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24"/>
    </mc:Choice>
    <mc:Fallback xmlns="">
      <p:transition spd="slow" advTm="682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53010"/>
            <a:ext cx="10972800" cy="1143000"/>
          </a:xfrm>
        </p:spPr>
        <p:txBody>
          <a:bodyPr/>
          <a:lstStyle/>
          <a:p>
            <a:r>
              <a:rPr lang="en-GB" sz="2400" b="1" dirty="0">
                <a:solidFill>
                  <a:srgbClr val="4646C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OF A COLLABORATION SECTION: YOURTERM </a:t>
            </a:r>
            <a:r>
              <a:rPr lang="en-GB" sz="2400" b="1" dirty="0">
                <a:solidFill>
                  <a:srgbClr val="4646C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CULT</a:t>
            </a:r>
            <a:br>
              <a:rPr lang="en-GB" sz="2400" b="1" dirty="0">
                <a:solidFill>
                  <a:srgbClr val="4646C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400" b="1" dirty="0" smtClean="0">
                <a:solidFill>
                  <a:srgbClr val="4646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https://yourterm.org/cult-terminology-projects</a:t>
            </a:r>
            <a:r>
              <a:rPr lang="en-GB" sz="2400" b="1" dirty="0" smtClean="0">
                <a:solidFill>
                  <a:srgbClr val="4646C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br>
              <a:rPr lang="en-GB" sz="2400" b="1" dirty="0" smtClean="0">
                <a:solidFill>
                  <a:srgbClr val="4646C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2800" b="1" dirty="0">
              <a:solidFill>
                <a:srgbClr val="4646C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184" b="8"/>
          <a:stretch/>
        </p:blipFill>
        <p:spPr>
          <a:xfrm>
            <a:off x="2732051" y="2124338"/>
            <a:ext cx="6069049" cy="4905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372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1"/>
    </mc:Choice>
    <mc:Fallback xmlns="">
      <p:transition spd="slow" advTm="499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4861"/>
            <a:ext cx="10972800" cy="982662"/>
          </a:xfrm>
        </p:spPr>
        <p:txBody>
          <a:bodyPr/>
          <a:lstStyle/>
          <a:p>
            <a:r>
              <a:rPr lang="en-GB" sz="2800" b="1" dirty="0" smtClean="0">
                <a:solidFill>
                  <a:srgbClr val="4646C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OF TERMINOLOGY SECTION: YOURTERM </a:t>
            </a:r>
            <a:r>
              <a:rPr lang="en-GB" sz="2800" b="1" dirty="0">
                <a:solidFill>
                  <a:srgbClr val="4646C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MARE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Project on fishing and maritime domains</a:t>
            </a:r>
          </a:p>
          <a:p>
            <a:r>
              <a:rPr lang="en-GB" dirty="0" smtClean="0"/>
              <a:t>Cooperation with EU agencies EFCA, EMSA, </a:t>
            </a:r>
            <a:r>
              <a:rPr lang="en-GB" dirty="0" err="1" smtClean="0"/>
              <a:t>CdT</a:t>
            </a:r>
            <a:endParaRPr lang="en-GB" dirty="0" smtClean="0"/>
          </a:p>
          <a:p>
            <a:r>
              <a:rPr lang="en-GB" dirty="0" smtClean="0"/>
              <a:t>Cooperation with UN agencies IMO and FAO</a:t>
            </a:r>
          </a:p>
          <a:p>
            <a:r>
              <a:rPr lang="en-GB" dirty="0" smtClean="0"/>
              <a:t>Terminology:</a:t>
            </a:r>
          </a:p>
          <a:p>
            <a:pPr lvl="1"/>
            <a:r>
              <a:rPr lang="en-GB" dirty="0" smtClean="0"/>
              <a:t>maritime safety</a:t>
            </a:r>
          </a:p>
          <a:p>
            <a:pPr lvl="1"/>
            <a:r>
              <a:rPr lang="en-GB" dirty="0" smtClean="0"/>
              <a:t>ship constructions</a:t>
            </a:r>
          </a:p>
          <a:p>
            <a:pPr lvl="1"/>
            <a:r>
              <a:rPr lang="en-GB" dirty="0" smtClean="0"/>
              <a:t>commercial and scientific names of fish species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560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16952"/>
          </a:xfrm>
        </p:spPr>
        <p:txBody>
          <a:bodyPr/>
          <a:lstStyle/>
          <a:p>
            <a:r>
              <a:rPr lang="en-GB" sz="3200" b="1" dirty="0" smtClean="0">
                <a:solidFill>
                  <a:srgbClr val="4646C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FIRST RESULTS</a:t>
            </a:r>
            <a:br>
              <a:rPr lang="en-GB" sz="3200" b="1" dirty="0" smtClean="0">
                <a:solidFill>
                  <a:srgbClr val="4646C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3200" b="1" dirty="0" smtClean="0">
                <a:solidFill>
                  <a:srgbClr val="4646C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Published Terminology Table</a:t>
            </a:r>
            <a:endParaRPr lang="en-GB" sz="3200" b="1" dirty="0">
              <a:solidFill>
                <a:srgbClr val="4646C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462" y="1671753"/>
            <a:ext cx="9045076" cy="4757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945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keanos">
  <a:themeElements>
    <a:clrScheme name="Okeanos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keanos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keanos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èle par défaut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4646C2"/>
      </a:hlink>
      <a:folHlink>
        <a:srgbClr val="4646C2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keanos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263</Words>
  <Application>Microsoft Office PowerPoint</Application>
  <PresentationFormat>Widescreen</PresentationFormat>
  <Paragraphs>49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Bookman Old Style</vt:lpstr>
      <vt:lpstr>Calibri</vt:lpstr>
      <vt:lpstr>Gill Sans MT</vt:lpstr>
      <vt:lpstr>SegoeUI-Bold</vt:lpstr>
      <vt:lpstr>Tahoma</vt:lpstr>
      <vt:lpstr>Wingdings</vt:lpstr>
      <vt:lpstr>Wingdings 3</vt:lpstr>
      <vt:lpstr>Okeanos</vt:lpstr>
      <vt:lpstr>Modèle par défaut</vt:lpstr>
      <vt:lpstr>TERMINOLOGY WITHOUT BORDERS</vt:lpstr>
      <vt:lpstr>TERMINOLOGY WITHOUT BORDERS</vt:lpstr>
      <vt:lpstr>PowerPoint Presentation</vt:lpstr>
      <vt:lpstr>   WORKFLOW</vt:lpstr>
      <vt:lpstr>PROJECT SECTIONS</vt:lpstr>
      <vt:lpstr>EXAMPLE OF A RESOURCE CENTER: YOURTERM MED</vt:lpstr>
      <vt:lpstr>EXAMPLE OF A COLLABORATION SECTION: YOURTERM CULT https://yourterm.org/cult-terminology-projects/ </vt:lpstr>
      <vt:lpstr>EXAMPLE OF TERMINOLOGY SECTION: YOURTERM MARE</vt:lpstr>
      <vt:lpstr>FIRST RESULTS Published Terminology Table</vt:lpstr>
      <vt:lpstr>APPLY ONLINE</vt:lpstr>
      <vt:lpstr>THANK YOU FOR YOUR ATTENTION!</vt:lpstr>
    </vt:vector>
  </TitlesOfParts>
  <Company>European Parliament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TERMIOLOGY WITHOUT BORDERS</dc:title>
  <dc:creator>MARECKOVA Ida</dc:creator>
  <cp:lastModifiedBy>MARECKOVA Ida</cp:lastModifiedBy>
  <cp:revision>62</cp:revision>
  <cp:lastPrinted>2020-06-29T08:03:46Z</cp:lastPrinted>
  <dcterms:created xsi:type="dcterms:W3CDTF">2020-06-19T09:42:32Z</dcterms:created>
  <dcterms:modified xsi:type="dcterms:W3CDTF">2020-06-30T11:18:13Z</dcterms:modified>
</cp:coreProperties>
</file>